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54"/>
  </p:notesMasterIdLst>
  <p:handoutMasterIdLst>
    <p:handoutMasterId r:id="rId55"/>
  </p:handoutMasterIdLst>
  <p:sldIdLst>
    <p:sldId id="368" r:id="rId2"/>
    <p:sldId id="371" r:id="rId3"/>
    <p:sldId id="370" r:id="rId4"/>
    <p:sldId id="272" r:id="rId5"/>
    <p:sldId id="344" r:id="rId6"/>
    <p:sldId id="372" r:id="rId7"/>
    <p:sldId id="366" r:id="rId8"/>
    <p:sldId id="365" r:id="rId9"/>
    <p:sldId id="412" r:id="rId10"/>
    <p:sldId id="413" r:id="rId11"/>
    <p:sldId id="414" r:id="rId12"/>
    <p:sldId id="415" r:id="rId13"/>
    <p:sldId id="416" r:id="rId14"/>
    <p:sldId id="373" r:id="rId15"/>
    <p:sldId id="374" r:id="rId16"/>
    <p:sldId id="375" r:id="rId17"/>
    <p:sldId id="377" r:id="rId18"/>
    <p:sldId id="376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390" r:id="rId51"/>
    <p:sldId id="389" r:id="rId52"/>
    <p:sldId id="34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B2B2B2"/>
    <a:srgbClr val="006600"/>
    <a:srgbClr val="008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9" autoAdjust="0"/>
    <p:restoredTop sz="94651" autoAdjust="0"/>
  </p:normalViewPr>
  <p:slideViewPr>
    <p:cSldViewPr>
      <p:cViewPr varScale="1">
        <p:scale>
          <a:sx n="92" d="100"/>
          <a:sy n="92" d="100"/>
        </p:scale>
        <p:origin x="13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506D0C5-7551-460A-B8E0-59712A5825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9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83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DB906E-FA35-4E6A-A83B-551075A73C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73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2C43F-3925-4EC2-9C19-905BA68D4A51}" type="slidenum">
              <a:rPr lang="en-US"/>
              <a:pPr/>
              <a:t>2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60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2C43F-3925-4EC2-9C19-905BA68D4A51}" type="slidenum">
              <a:rPr lang="en-US"/>
              <a:pPr/>
              <a:t>3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1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41E56-7CD1-47D0-A6DC-7F4221BCD21E}" type="slidenum">
              <a:rPr lang="en-US"/>
              <a:pPr/>
              <a:t>4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marL="228600" indent="-228600">
              <a:buFontTx/>
              <a:buChar char="•"/>
            </a:pPr>
            <a:endParaRPr lang="en-GB" sz="1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2C43F-3925-4EC2-9C19-905BA68D4A51}" type="slidenum">
              <a:rPr lang="en-US"/>
              <a:pPr/>
              <a:t>6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5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2C43F-3925-4EC2-9C19-905BA68D4A51}" type="slidenum">
              <a:rPr lang="en-US"/>
              <a:pPr/>
              <a:t>17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619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2C43F-3925-4EC2-9C19-905BA68D4A51}" type="slidenum">
              <a:rPr lang="en-US"/>
              <a:pPr/>
              <a:t>50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01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F1E55-1A68-4E84-9982-646B387D16CA}" type="slidenum">
              <a:rPr lang="en-US"/>
              <a:pPr/>
              <a:t>51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GB" sz="1600" dirty="0"/>
              <a:t>We will use the Microsoft website to learn and go through all the data types which are available on the Visual Basic</a:t>
            </a:r>
          </a:p>
        </p:txBody>
      </p:sp>
    </p:spTree>
    <p:extLst>
      <p:ext uri="{BB962C8B-B14F-4D97-AF65-F5344CB8AC3E}">
        <p14:creationId xmlns:p14="http://schemas.microsoft.com/office/powerpoint/2010/main" val="182082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AA39-42D1-4D7C-8202-2086B4433EC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570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7DD04-D44F-41D5-9280-FACD5DC502EB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887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712F-BBFA-46BC-883C-788005A86BE6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7616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6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CF22-7C72-4001-A7C9-7BD4968333DB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0053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12F2-60E7-4BCA-B1FF-4B4A5A238393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779571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12F2-60E7-4BCA-B1FF-4B4A5A238393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4105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1938-B8C3-4B3C-9576-C69CF2A37F3B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77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0798-2B03-4B8F-AA07-C8AD8AE67FAB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338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GB" altLang="en-US"/>
              <a:t>Intro to VBA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CEF83-1E99-4A71-A553-3886AC5AE549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288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GB" altLang="en-US"/>
              <a:t>Intro to VBA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C93-510C-4CB2-89C4-797BD9F9C693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270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  s</a:t>
            </a:r>
            <a:endParaRPr lang="en-GB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GB" altLang="en-US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76A12F2-60E7-4BCA-B1FF-4B4A5A238393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1163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xcelmacromastery.com/vba-dim/#Using_Dim_with_Variant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xcelmacromastery.com/vba-dim/#Using_Dim_with_Varian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xcel-easy.com/vba/create-a-macro.html#command-butt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excel-easy.com/vba/create-a-macro.html#visual-basic-edito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macromastery.com/vba-di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D0D7C8-A4C6-1249-AF60-312E62AEFDCE}"/>
              </a:ext>
            </a:extLst>
          </p:cNvPr>
          <p:cNvSpPr/>
          <p:nvPr/>
        </p:nvSpPr>
        <p:spPr>
          <a:xfrm>
            <a:off x="2170444" y="2644170"/>
            <a:ext cx="480311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800" dirty="0">
                <a:solidFill>
                  <a:schemeClr val="tx2">
                    <a:lumMod val="75000"/>
                  </a:schemeClr>
                </a:solidFill>
              </a:rPr>
              <a:t>Introduction to</a:t>
            </a:r>
          </a:p>
          <a:p>
            <a:pPr algn="ctr"/>
            <a:r>
              <a:rPr lang="en-GB" sz="4800" dirty="0">
                <a:solidFill>
                  <a:schemeClr val="tx2">
                    <a:lumMod val="75000"/>
                  </a:schemeClr>
                </a:solidFill>
              </a:rPr>
              <a:t>VBA Programming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0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7495" y="964692"/>
            <a:ext cx="6926395" cy="1188720"/>
          </a:xfrm>
        </p:spPr>
        <p:txBody>
          <a:bodyPr/>
          <a:lstStyle/>
          <a:p>
            <a:r>
              <a:rPr lang="en-GB" dirty="0"/>
              <a:t>How to open VBA in Excel </a:t>
            </a:r>
            <a:r>
              <a:rPr lang="en-GB" dirty="0" smtClean="0"/>
              <a:t>? (Windows)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07" y="2404277"/>
            <a:ext cx="6152170" cy="35810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3808" y="5373216"/>
            <a:ext cx="262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Click on the “options” tab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361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7495" y="964692"/>
            <a:ext cx="6926395" cy="1188720"/>
          </a:xfrm>
        </p:spPr>
        <p:txBody>
          <a:bodyPr/>
          <a:lstStyle/>
          <a:p>
            <a:r>
              <a:rPr lang="en-GB" dirty="0"/>
              <a:t>How to open VBA in Excel </a:t>
            </a:r>
            <a:r>
              <a:rPr lang="en-GB" dirty="0" smtClean="0"/>
              <a:t>? (Windows)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34" y="2188948"/>
            <a:ext cx="5178916" cy="42138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4934" y="5639165"/>
            <a:ext cx="355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Click on the “customize ribbon” tab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4316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7495" y="964692"/>
            <a:ext cx="6926395" cy="1188720"/>
          </a:xfrm>
        </p:spPr>
        <p:txBody>
          <a:bodyPr/>
          <a:lstStyle/>
          <a:p>
            <a:r>
              <a:rPr lang="en-GB" dirty="0"/>
              <a:t>How to open VBA in Excel </a:t>
            </a:r>
            <a:r>
              <a:rPr lang="en-GB" dirty="0" smtClean="0"/>
              <a:t>? (Windows)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48880"/>
            <a:ext cx="5256584" cy="430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032" y="4041109"/>
            <a:ext cx="248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Ensure that the developer checkbox is ticked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102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7495" y="964692"/>
            <a:ext cx="6926395" cy="1188720"/>
          </a:xfrm>
        </p:spPr>
        <p:txBody>
          <a:bodyPr/>
          <a:lstStyle/>
          <a:p>
            <a:r>
              <a:rPr lang="en-GB" dirty="0"/>
              <a:t>How to open VBA in Excel </a:t>
            </a:r>
            <a:r>
              <a:rPr lang="en-GB" dirty="0" smtClean="0"/>
              <a:t>? (Windows)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13</a:t>
            </a:fld>
            <a:endParaRPr lang="en-GB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9592" y="4758328"/>
            <a:ext cx="79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u close the popup menu, and come back to the </a:t>
            </a:r>
            <a:r>
              <a:rPr lang="en-US" dirty="0" err="1"/>
              <a:t>mainpage</a:t>
            </a:r>
            <a:r>
              <a:rPr lang="en-US" dirty="0"/>
              <a:t>, developer tab</a:t>
            </a:r>
          </a:p>
          <a:p>
            <a:r>
              <a:rPr lang="en-US" dirty="0"/>
              <a:t>should be available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55" y="2984961"/>
            <a:ext cx="7019775" cy="14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Excel VBA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8721F4-1085-124B-9ACC-59F3F5EAD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03" y="2425201"/>
            <a:ext cx="5939033" cy="346810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EBF0FB-E783-6E45-8941-1B1E7BEAD1B7}"/>
              </a:ext>
            </a:extLst>
          </p:cNvPr>
          <p:cNvSpPr/>
          <p:nvPr/>
        </p:nvSpPr>
        <p:spPr>
          <a:xfrm>
            <a:off x="1666991" y="5880092"/>
            <a:ext cx="593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should be welcomed with this screen</a:t>
            </a:r>
          </a:p>
        </p:txBody>
      </p:sp>
    </p:spTree>
    <p:extLst>
      <p:ext uri="{BB962C8B-B14F-4D97-AF65-F5344CB8AC3E}">
        <p14:creationId xmlns:p14="http://schemas.microsoft.com/office/powerpoint/2010/main" val="108763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Excel VBA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EBF0FB-E783-6E45-8941-1B1E7BEAD1B7}"/>
              </a:ext>
            </a:extLst>
          </p:cNvPr>
          <p:cNvSpPr/>
          <p:nvPr/>
        </p:nvSpPr>
        <p:spPr>
          <a:xfrm>
            <a:off x="1666991" y="5880092"/>
            <a:ext cx="593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Click on the play button – to create a script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444A7F-5BE0-C546-B132-AA0F1F2A0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54" y="2638425"/>
            <a:ext cx="5312042" cy="3101975"/>
          </a:xfrm>
        </p:spPr>
      </p:pic>
    </p:spTree>
    <p:extLst>
      <p:ext uri="{BB962C8B-B14F-4D97-AF65-F5344CB8AC3E}">
        <p14:creationId xmlns:p14="http://schemas.microsoft.com/office/powerpoint/2010/main" val="32329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Excel VBA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EBF0FB-E783-6E45-8941-1B1E7BEAD1B7}"/>
              </a:ext>
            </a:extLst>
          </p:cNvPr>
          <p:cNvSpPr/>
          <p:nvPr/>
        </p:nvSpPr>
        <p:spPr>
          <a:xfrm>
            <a:off x="1666991" y="5880092"/>
            <a:ext cx="6145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Create a macro name called “learning” and press create button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6E41C2-072A-EA43-B942-A666D3E71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0" y="2638425"/>
            <a:ext cx="4871870" cy="3101975"/>
          </a:xfrm>
        </p:spPr>
      </p:pic>
    </p:spTree>
    <p:extLst>
      <p:ext uri="{BB962C8B-B14F-4D97-AF65-F5344CB8AC3E}">
        <p14:creationId xmlns:p14="http://schemas.microsoft.com/office/powerpoint/2010/main" val="139593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RoadMAP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dirty="0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94BCB-9399-4BEA-BA0E-D088C0F4C83D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6CE69A0-8752-7341-8CF8-B95E9348082F}"/>
              </a:ext>
            </a:extLst>
          </p:cNvPr>
          <p:cNvSpPr/>
          <p:nvPr/>
        </p:nvSpPr>
        <p:spPr>
          <a:xfrm>
            <a:off x="1902601" y="2779019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786C14E-A4EB-994C-A274-8CE47092E33D}"/>
              </a:ext>
            </a:extLst>
          </p:cNvPr>
          <p:cNvSpPr/>
          <p:nvPr/>
        </p:nvSpPr>
        <p:spPr>
          <a:xfrm>
            <a:off x="1902601" y="3427091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A174DB-4354-1C43-9E52-83CEA03779A6}"/>
              </a:ext>
            </a:extLst>
          </p:cNvPr>
          <p:cNvSpPr/>
          <p:nvPr/>
        </p:nvSpPr>
        <p:spPr>
          <a:xfrm>
            <a:off x="1902601" y="4075163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B84BA8E-3EBF-754F-BFD4-FA4053F849F8}"/>
              </a:ext>
            </a:extLst>
          </p:cNvPr>
          <p:cNvSpPr/>
          <p:nvPr/>
        </p:nvSpPr>
        <p:spPr>
          <a:xfrm>
            <a:off x="1902601" y="4751535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261003-9D23-7A42-AAE0-60EAF5714674}"/>
              </a:ext>
            </a:extLst>
          </p:cNvPr>
          <p:cNvSpPr txBox="1"/>
          <p:nvPr/>
        </p:nvSpPr>
        <p:spPr>
          <a:xfrm>
            <a:off x="1979712" y="2780928"/>
            <a:ext cx="4944368" cy="2326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4" indent="-424145">
              <a:buClr>
                <a:srgbClr val="FFFFFF"/>
              </a:buClr>
              <a:buFont typeface="Helvetica Light"/>
              <a:buAutoNum type="arabicPlain"/>
              <a:tabLst>
                <a:tab pos="433521" algn="l"/>
              </a:tabLst>
            </a:pPr>
            <a:r>
              <a:rPr lang="en-US" sz="2250" spc="-7" dirty="0">
                <a:solidFill>
                  <a:schemeClr val="tx2">
                    <a:lumMod val="75000"/>
                  </a:schemeClr>
                </a:solidFill>
                <a:latin typeface="Helvetica"/>
                <a:cs typeface="Helvetica"/>
              </a:rPr>
              <a:t>Lesson Outline</a:t>
            </a:r>
            <a:endParaRPr sz="2250" dirty="0">
              <a:solidFill>
                <a:schemeClr val="tx2">
                  <a:lumMod val="75000"/>
                </a:schemeClr>
              </a:solidFill>
              <a:latin typeface="Helvetica"/>
              <a:cs typeface="Helvetica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b="1" dirty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Starting Excel VBA</a:t>
            </a:r>
            <a:endParaRPr sz="2250" b="1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b="1" dirty="0">
                <a:solidFill>
                  <a:schemeClr val="accent1"/>
                </a:solidFill>
                <a:latin typeface="Helvetica Light"/>
                <a:cs typeface="Helvetica Light"/>
              </a:rPr>
              <a:t>Writing your first Macro</a:t>
            </a:r>
            <a:endParaRPr sz="2250" b="1" dirty="0">
              <a:solidFill>
                <a:schemeClr val="accent1"/>
              </a:solidFill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dirty="0">
                <a:latin typeface="Helvetica Light"/>
                <a:cs typeface="Helvetica Light"/>
              </a:rPr>
              <a:t>Visual Basic Datatypes</a:t>
            </a:r>
            <a:endParaRPr sz="225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438182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EBF0FB-E783-6E45-8941-1B1E7BEAD1B7}"/>
              </a:ext>
            </a:extLst>
          </p:cNvPr>
          <p:cNvSpPr/>
          <p:nvPr/>
        </p:nvSpPr>
        <p:spPr>
          <a:xfrm>
            <a:off x="1666991" y="5880092"/>
            <a:ext cx="6145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should be welcome to this blank worksheet to work 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F0089C-3823-FA44-B8CC-740D758CC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75" y="2638425"/>
            <a:ext cx="5808600" cy="3101975"/>
          </a:xfrm>
        </p:spPr>
      </p:pic>
    </p:spTree>
    <p:extLst>
      <p:ext uri="{BB962C8B-B14F-4D97-AF65-F5344CB8AC3E}">
        <p14:creationId xmlns:p14="http://schemas.microsoft.com/office/powerpoint/2010/main" val="55599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01502"/>
            <a:ext cx="5937755" cy="3101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b="1" dirty="0"/>
              <a:t>What is a Sub?</a:t>
            </a:r>
          </a:p>
          <a:p>
            <a:pPr marL="0" indent="0">
              <a:buNone/>
            </a:pPr>
            <a:r>
              <a:rPr lang="en-SG" sz="1400" dirty="0"/>
              <a:t>In Excel VBA a sub and a macro are essentially the same thing. This often leads to confusion so it is a good idea to remember it. For the rest of this post I will refer to them as subs.</a:t>
            </a:r>
          </a:p>
          <a:p>
            <a:pPr marL="0" indent="0">
              <a:buNone/>
            </a:pPr>
            <a:r>
              <a:rPr lang="en-SG" sz="1400" dirty="0"/>
              <a:t>A sub/macro is where you place your lines of VBA code. When you run a sub, all the lines of code it contains are executed. That means that VBA carries out their instructions.</a:t>
            </a:r>
          </a:p>
          <a:p>
            <a:pPr marL="0" indent="0">
              <a:buNone/>
            </a:pPr>
            <a:r>
              <a:rPr lang="en-SG" dirty="0"/>
              <a:t>The end of the Sub is marked by the line </a:t>
            </a:r>
            <a:r>
              <a:rPr lang="en-SG" b="1" dirty="0"/>
              <a:t>End Sub</a:t>
            </a:r>
            <a:r>
              <a:rPr lang="en-SG" dirty="0"/>
              <a:t>.</a:t>
            </a:r>
            <a:r>
              <a:rPr lang="en-SG" sz="1400" dirty="0"/>
              <a:t/>
            </a:r>
            <a:br>
              <a:rPr lang="en-SG" sz="1400" dirty="0"/>
            </a:br>
            <a:endParaRPr lang="en-SG" sz="1400" dirty="0"/>
          </a:p>
          <a:p>
            <a:pPr marL="0" indent="0">
              <a:buNone/>
            </a:pPr>
            <a:r>
              <a:rPr lang="en-SG" dirty="0"/>
              <a:t/>
            </a:r>
            <a:br>
              <a:rPr lang="en-SG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BE39D-E993-4448-8FE4-E81E0638B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10" y="4742251"/>
            <a:ext cx="5706380" cy="12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2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RoadMAP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dirty="0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94BCB-9399-4BEA-BA0E-D088C0F4C83D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6CE69A0-8752-7341-8CF8-B95E9348082F}"/>
              </a:ext>
            </a:extLst>
          </p:cNvPr>
          <p:cNvSpPr/>
          <p:nvPr/>
        </p:nvSpPr>
        <p:spPr>
          <a:xfrm>
            <a:off x="1902601" y="2779019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786C14E-A4EB-994C-A274-8CE47092E33D}"/>
              </a:ext>
            </a:extLst>
          </p:cNvPr>
          <p:cNvSpPr/>
          <p:nvPr/>
        </p:nvSpPr>
        <p:spPr>
          <a:xfrm>
            <a:off x="1902601" y="3427091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A174DB-4354-1C43-9E52-83CEA03779A6}"/>
              </a:ext>
            </a:extLst>
          </p:cNvPr>
          <p:cNvSpPr/>
          <p:nvPr/>
        </p:nvSpPr>
        <p:spPr>
          <a:xfrm>
            <a:off x="1902601" y="4075163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B84BA8E-3EBF-754F-BFD4-FA4053F849F8}"/>
              </a:ext>
            </a:extLst>
          </p:cNvPr>
          <p:cNvSpPr/>
          <p:nvPr/>
        </p:nvSpPr>
        <p:spPr>
          <a:xfrm>
            <a:off x="1902601" y="4751535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261003-9D23-7A42-AAE0-60EAF5714674}"/>
              </a:ext>
            </a:extLst>
          </p:cNvPr>
          <p:cNvSpPr txBox="1"/>
          <p:nvPr/>
        </p:nvSpPr>
        <p:spPr>
          <a:xfrm>
            <a:off x="1979712" y="2780928"/>
            <a:ext cx="4944368" cy="2326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4" indent="-424145">
              <a:buClr>
                <a:srgbClr val="FFFFFF"/>
              </a:buClr>
              <a:buFont typeface="Helvetica Light"/>
              <a:buAutoNum type="arabicPlain"/>
              <a:tabLst>
                <a:tab pos="433521" algn="l"/>
              </a:tabLst>
            </a:pPr>
            <a:r>
              <a:rPr lang="en-US" sz="2250" spc="-7" dirty="0">
                <a:solidFill>
                  <a:schemeClr val="accent1"/>
                </a:solidFill>
                <a:latin typeface="Helvetica"/>
                <a:cs typeface="Helvetica"/>
              </a:rPr>
              <a:t>Lesson Outline</a:t>
            </a:r>
            <a:endParaRPr sz="2250" dirty="0">
              <a:solidFill>
                <a:schemeClr val="accent1"/>
              </a:solidFill>
              <a:latin typeface="Helvetica"/>
              <a:cs typeface="Helvetica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dirty="0">
                <a:latin typeface="Helvetica Light"/>
                <a:cs typeface="Helvetica Light"/>
              </a:rPr>
              <a:t>Starting Excel VBA</a:t>
            </a:r>
            <a:endParaRPr sz="2250" dirty="0"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dirty="0">
                <a:latin typeface="Helvetica Light"/>
                <a:cs typeface="Helvetica Light"/>
              </a:rPr>
              <a:t>Write Your First Macro</a:t>
            </a:r>
            <a:endParaRPr sz="2250" dirty="0"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dirty="0">
                <a:latin typeface="Helvetica Light"/>
                <a:cs typeface="Helvetica Light"/>
              </a:rPr>
              <a:t>Visual Basic Datatypes</a:t>
            </a:r>
          </a:p>
        </p:txBody>
      </p:sp>
    </p:spTree>
    <p:extLst>
      <p:ext uri="{BB962C8B-B14F-4D97-AF65-F5344CB8AC3E}">
        <p14:creationId xmlns:p14="http://schemas.microsoft.com/office/powerpoint/2010/main" val="21520644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92896"/>
            <a:ext cx="5937755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Things to take note of for Sub Keyword</a:t>
            </a:r>
          </a:p>
          <a:p>
            <a:pPr marL="0" indent="0">
              <a:buNone/>
            </a:pPr>
            <a:r>
              <a:rPr lang="en-SG" sz="1600" dirty="0"/>
              <a:t>You declare the sub by using the </a:t>
            </a:r>
            <a:r>
              <a:rPr lang="en-SG" sz="1600" i="1" dirty="0"/>
              <a:t>Sub</a:t>
            </a:r>
            <a:r>
              <a:rPr lang="en-SG" sz="1600" dirty="0"/>
              <a:t> keyword and the name you wish to give the sub. When you give it a name keep the following in mind:</a:t>
            </a:r>
          </a:p>
          <a:p>
            <a:r>
              <a:rPr lang="en-SG" sz="1700" dirty="0"/>
              <a:t>The name must begin with a letter and cannot contain spaces.</a:t>
            </a:r>
          </a:p>
          <a:p>
            <a:r>
              <a:rPr lang="en-SG" sz="1700" dirty="0"/>
              <a:t>The name must be unique in the current workbook.</a:t>
            </a:r>
          </a:p>
          <a:p>
            <a:r>
              <a:rPr lang="en-SG" sz="1700" dirty="0"/>
              <a:t>The name cannot be a reserved word in VBA.</a:t>
            </a:r>
            <a:br>
              <a:rPr lang="en-SG" sz="1700" dirty="0"/>
            </a:br>
            <a:r>
              <a:rPr lang="en-SG" sz="1700" dirty="0"/>
              <a:t/>
            </a:r>
            <a:br>
              <a:rPr lang="en-SG" sz="1700" dirty="0"/>
            </a:b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BE39D-E993-4448-8FE4-E81E0638B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10" y="4869160"/>
            <a:ext cx="5706380" cy="12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92896"/>
            <a:ext cx="5937755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Sample Code for Sub</a:t>
            </a:r>
          </a:p>
          <a:p>
            <a:pPr marL="0" indent="0">
              <a:buNone/>
            </a:pPr>
            <a:r>
              <a:rPr lang="en-SG" sz="1700" dirty="0"/>
              <a:t/>
            </a:r>
            <a:br>
              <a:rPr lang="en-SG" sz="1700" dirty="0"/>
            </a:br>
            <a:r>
              <a:rPr lang="en-SG" sz="1700" dirty="0"/>
              <a:t/>
            </a:r>
            <a:br>
              <a:rPr lang="en-SG" sz="1700" dirty="0"/>
            </a:b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90354-8213-2F47-96A5-3BAB87DDF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06294"/>
            <a:ext cx="5937755" cy="13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01502"/>
            <a:ext cx="5937755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What is a Function?</a:t>
            </a:r>
          </a:p>
          <a:p>
            <a:pPr marL="0" indent="0">
              <a:buNone/>
            </a:pPr>
            <a:r>
              <a:rPr lang="en-SG" sz="1700" dirty="0"/>
              <a:t>A Function is very similar to a sub. The major difference is that a function can return a value – a sub cannot. There are other differences which we will look at but this is the main one.</a:t>
            </a:r>
          </a:p>
          <a:p>
            <a:pPr marL="0" indent="0">
              <a:buNone/>
            </a:pPr>
            <a:r>
              <a:rPr lang="en-SG" sz="1700" dirty="0"/>
              <a:t>You normally create a function when you want to </a:t>
            </a:r>
            <a:r>
              <a:rPr lang="en-SG" sz="1700" b="1" dirty="0"/>
              <a:t>return a value</a:t>
            </a:r>
            <a:r>
              <a:rPr lang="en-SG" sz="1700" dirty="0"/>
              <a:t>.</a:t>
            </a:r>
            <a:r>
              <a:rPr lang="en-SG" sz="1400" dirty="0"/>
              <a:t/>
            </a:r>
            <a:br>
              <a:rPr lang="en-SG" sz="1400" dirty="0"/>
            </a:br>
            <a:endParaRPr lang="en-SG" sz="1400" dirty="0"/>
          </a:p>
          <a:p>
            <a:pPr marL="0" indent="0">
              <a:buNone/>
            </a:pPr>
            <a:r>
              <a:rPr lang="en-SG" dirty="0"/>
              <a:t/>
            </a:r>
            <a:br>
              <a:rPr lang="en-SG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6909A-5D99-8843-BEAB-31B91D7FD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0" y="4573159"/>
            <a:ext cx="5932715" cy="13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92896"/>
            <a:ext cx="5937755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Things to take note of for Function Keyword</a:t>
            </a:r>
          </a:p>
          <a:p>
            <a:pPr marL="0" indent="0">
              <a:buNone/>
            </a:pPr>
            <a:r>
              <a:rPr lang="en-SG" sz="1600" dirty="0"/>
              <a:t>It is optional to add a return type to a function. If you don’t add the type then it is a </a:t>
            </a:r>
            <a:r>
              <a:rPr lang="en-SG" sz="1600" dirty="0">
                <a:hlinkClick r:id="rId2"/>
              </a:rPr>
              <a:t>Variant</a:t>
            </a:r>
            <a:r>
              <a:rPr lang="en-SG" sz="1600" dirty="0"/>
              <a:t> type by default. This means that VBA will decide the type at runtime.</a:t>
            </a:r>
            <a:r>
              <a:rPr lang="en-SG" sz="1700" dirty="0"/>
              <a:t/>
            </a:r>
            <a:br>
              <a:rPr lang="en-SG" sz="1700" dirty="0"/>
            </a:br>
            <a:r>
              <a:rPr lang="en-SG" sz="1700" dirty="0"/>
              <a:t/>
            </a:r>
            <a:br>
              <a:rPr lang="en-SG" sz="1700" dirty="0"/>
            </a:b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55917-8BB3-E94D-AF0E-492F93D64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68842"/>
            <a:ext cx="5937755" cy="21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8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579" y="2420888"/>
            <a:ext cx="5937755" cy="35283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A QUICK COMPARSION</a:t>
            </a:r>
          </a:p>
          <a:p>
            <a:pPr marL="0" indent="0">
              <a:buNone/>
            </a:pPr>
            <a:endParaRPr lang="en-SG" b="1" dirty="0"/>
          </a:p>
          <a:p>
            <a:pPr marL="0" indent="0">
              <a:buNone/>
            </a:pPr>
            <a:r>
              <a:rPr lang="en-SG" b="1" dirty="0">
                <a:solidFill>
                  <a:srgbClr val="00B0F0"/>
                </a:solidFill>
              </a:rPr>
              <a:t>Sub</a:t>
            </a:r>
            <a:r>
              <a:rPr lang="en-SG" dirty="0">
                <a:solidFill>
                  <a:srgbClr val="00B0F0"/>
                </a:solidFill>
              </a:rPr>
              <a:t>:</a:t>
            </a:r>
          </a:p>
          <a:p>
            <a:r>
              <a:rPr lang="en-SG" dirty="0"/>
              <a:t>Cannot return a value.</a:t>
            </a:r>
          </a:p>
          <a:p>
            <a:r>
              <a:rPr lang="en-SG" dirty="0"/>
              <a:t>Can be called from VBA\Button\Event etc.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F0"/>
                </a:solidFill>
              </a:rPr>
              <a:t>Function</a:t>
            </a:r>
            <a:endParaRPr lang="en-SG" dirty="0">
              <a:solidFill>
                <a:srgbClr val="00B0F0"/>
              </a:solidFill>
            </a:endParaRPr>
          </a:p>
          <a:p>
            <a:r>
              <a:rPr lang="en-SG" dirty="0"/>
              <a:t>Can return a value but doesn’t have to.</a:t>
            </a:r>
          </a:p>
          <a:p>
            <a:r>
              <a:rPr lang="en-SG" dirty="0"/>
              <a:t>Can be called it from VBA\Button\Event etc. but it won’t appear in the list of Macros. You must type it in.</a:t>
            </a:r>
          </a:p>
          <a:p>
            <a:r>
              <a:rPr lang="en-SG" dirty="0"/>
              <a:t>If the function is public, will appear in the worksheet function list for the current workbook.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0754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579" y="2420888"/>
            <a:ext cx="5937755" cy="2283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CALLING A SUB OR FUNCTION</a:t>
            </a:r>
          </a:p>
          <a:p>
            <a:pPr marL="0" indent="0">
              <a:buNone/>
            </a:pPr>
            <a:endParaRPr lang="en-SG" b="1" dirty="0"/>
          </a:p>
          <a:p>
            <a:r>
              <a:rPr lang="en-SG" dirty="0"/>
              <a:t>When people are new to VBA they tend to put all the code in one sub. This is not a good way to write your code.</a:t>
            </a:r>
          </a:p>
          <a:p>
            <a:r>
              <a:rPr lang="en-SG" dirty="0"/>
              <a:t>It is better to break your code into multiple procedures. We can run one procedure from another.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8253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6E0-2BC6-DC48-A3FB-47C60E81C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579" y="2255346"/>
            <a:ext cx="5937755" cy="432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b="1" dirty="0"/>
              <a:t>AN EXAMPLE:</a:t>
            </a:r>
          </a:p>
          <a:p>
            <a:pPr marL="0" indent="0">
              <a:buNone/>
            </a:pPr>
            <a:endParaRPr lang="en-SG" b="1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814A0-E615-264A-AFA8-5A42A487C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6" y="2607011"/>
            <a:ext cx="4794647" cy="39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3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27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20889"/>
            <a:ext cx="5937755" cy="1656184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You can see that in the </a:t>
            </a:r>
            <a:r>
              <a:rPr lang="en-SG" i="1" dirty="0"/>
              <a:t>Main</a:t>
            </a:r>
            <a:r>
              <a:rPr lang="en-SG" dirty="0"/>
              <a:t> sub, we have added the name of three subs. When VBA reaches a line containing a procedure name, it will run the code in this procedure.</a:t>
            </a:r>
          </a:p>
          <a:p>
            <a:pPr marL="0" indent="0">
              <a:buNone/>
            </a:pPr>
            <a:r>
              <a:rPr lang="en-SG" dirty="0"/>
              <a:t>We refer to this as calling a procedure e.g. We are calling the </a:t>
            </a:r>
            <a:r>
              <a:rPr lang="en-SG" i="1" dirty="0" err="1"/>
              <a:t>CopyData</a:t>
            </a:r>
            <a:r>
              <a:rPr lang="en-SG" dirty="0"/>
              <a:t> sub from the </a:t>
            </a:r>
            <a:r>
              <a:rPr lang="en-SG" i="1" dirty="0"/>
              <a:t>Main</a:t>
            </a:r>
            <a:r>
              <a:rPr lang="en-SG" dirty="0"/>
              <a:t> sub.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D5A188-8017-7C44-B6C8-997DB73A5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076489"/>
            <a:ext cx="5292080" cy="24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28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9" y="2420889"/>
            <a:ext cx="7704856" cy="16561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SG" sz="3300" b="1" dirty="0"/>
              <a:t>USING THE CALL KEYWORD IS OPTIONAL</a:t>
            </a:r>
          </a:p>
          <a:p>
            <a:pPr marL="0" indent="0">
              <a:buNone/>
            </a:pPr>
            <a:r>
              <a:rPr lang="en-SG" sz="3300" dirty="0"/>
              <a:t>There is no real need to use it unless you are new to VBA and you feel it makes your code more readable.</a:t>
            </a:r>
          </a:p>
          <a:p>
            <a:pPr marL="0" indent="0">
              <a:buNone/>
            </a:pPr>
            <a:r>
              <a:rPr lang="en-SG" sz="3300" dirty="0"/>
              <a:t>If you are passing arguments using </a:t>
            </a:r>
            <a:r>
              <a:rPr lang="en-SG" sz="3300" i="1" dirty="0"/>
              <a:t>Call</a:t>
            </a:r>
            <a:r>
              <a:rPr lang="en-SG" sz="3300" dirty="0"/>
              <a:t> then you must use parentheses around them.</a:t>
            </a:r>
          </a:p>
          <a:p>
            <a:pPr marL="0" indent="0">
              <a:buNone/>
            </a:pPr>
            <a:r>
              <a:rPr lang="en-SG" dirty="0"/>
              <a:t/>
            </a:r>
            <a:br>
              <a:rPr lang="en-SG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76631-087E-D743-9762-374C265E3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67" y="3630613"/>
            <a:ext cx="5108060" cy="27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29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20890"/>
            <a:ext cx="5937755" cy="12097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sz="1900" b="1" dirty="0"/>
              <a:t>HOW TO RETURN VALUES FROM A FUNCTION</a:t>
            </a:r>
          </a:p>
          <a:p>
            <a:pPr marL="0" indent="0">
              <a:buNone/>
            </a:pPr>
            <a:r>
              <a:rPr lang="en-SG" dirty="0"/>
              <a:t>To return a value from a function you assign the value to the name of the Function. The following example demonstrates this:</a:t>
            </a:r>
            <a:br>
              <a:rPr lang="en-SG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7FE73-9941-404E-95E5-A5D62EEEF4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22" y="3451335"/>
            <a:ext cx="5937755" cy="22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 Outline</a:t>
            </a:r>
          </a:p>
        </p:txBody>
      </p:sp>
      <p:sp>
        <p:nvSpPr>
          <p:cNvPr id="972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main programming constructs</a:t>
            </a:r>
          </a:p>
          <a:p>
            <a:r>
              <a:rPr lang="en-US" dirty="0"/>
              <a:t>Introduce Visual Basic for Applications (VBA) in an Excel Environment</a:t>
            </a:r>
          </a:p>
          <a:p>
            <a:r>
              <a:rPr lang="en-US" dirty="0"/>
              <a:t>Prepare for upcoming practical sessions</a:t>
            </a:r>
          </a:p>
          <a:p>
            <a:r>
              <a:rPr lang="en-US" dirty="0"/>
              <a:t>Note: Computer Programming is a highly marketable skill. Make the most of this opportunity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dirty="0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94BCB-9399-4BEA-BA0E-D088C0F4C83D}" type="slidenum">
              <a:rPr lang="en-GB" altLang="en-US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384939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420890"/>
            <a:ext cx="5937755" cy="12097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sz="1900" b="1" dirty="0"/>
              <a:t>HOW TO RECEIVE VALUE FROM A FUNCTION</a:t>
            </a:r>
          </a:p>
          <a:p>
            <a:pPr marL="0" indent="0">
              <a:buNone/>
            </a:pPr>
            <a:r>
              <a:rPr lang="en-SG" dirty="0"/>
              <a:t>When you return a value from a function you will obviously need to receive it in the function/sub that called it. You do this by assigning the function call to a variable. The following example shows this:</a:t>
            </a:r>
            <a:br>
              <a:rPr lang="en-SG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F0F9D-C657-CE45-8999-81B377B68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09" y="3590598"/>
            <a:ext cx="5932746" cy="23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8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1746373"/>
            <a:ext cx="5937755" cy="237626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SG" sz="3500" b="1" dirty="0"/>
              <a:t>USING PARAMETERS AND ARGUMENTS</a:t>
            </a:r>
          </a:p>
          <a:p>
            <a:r>
              <a:rPr lang="en-SG" sz="3500" dirty="0"/>
              <a:t>We use parameters so that we can pass values from one sub/function to another.</a:t>
            </a:r>
          </a:p>
          <a:p>
            <a:r>
              <a:rPr lang="en-SG" sz="3500" dirty="0"/>
              <a:t>The terms parameters and arguments are often confused:</a:t>
            </a:r>
          </a:p>
          <a:p>
            <a:r>
              <a:rPr lang="en-SG" sz="3500" dirty="0"/>
              <a:t>A parameter is the variable in the sub/function declaration.</a:t>
            </a:r>
          </a:p>
          <a:p>
            <a:r>
              <a:rPr lang="en-SG" sz="3500" dirty="0"/>
              <a:t>An argument is the value that you pass to the parameter.</a:t>
            </a:r>
            <a:r>
              <a:rPr lang="en-SG" dirty="0"/>
              <a:t/>
            </a:r>
            <a:br>
              <a:rPr lang="en-SG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9F137-18D5-7F45-A01D-24D70BBA66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68924"/>
            <a:ext cx="5421740" cy="3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32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830" y="1700808"/>
            <a:ext cx="6422339" cy="2016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b="1" dirty="0"/>
              <a:t>Here are some important points about parameters:</a:t>
            </a:r>
          </a:p>
          <a:p>
            <a:r>
              <a:rPr lang="en-SG" dirty="0"/>
              <a:t>We can have multiple parameters.</a:t>
            </a:r>
          </a:p>
          <a:p>
            <a:r>
              <a:rPr lang="en-SG" dirty="0"/>
              <a:t>A parameter is passed using either </a:t>
            </a:r>
            <a:r>
              <a:rPr lang="en-SG" dirty="0" err="1"/>
              <a:t>ByRef</a:t>
            </a:r>
            <a:r>
              <a:rPr lang="en-SG" dirty="0"/>
              <a:t> or </a:t>
            </a:r>
            <a:r>
              <a:rPr lang="en-SG" dirty="0" err="1"/>
              <a:t>ByVal</a:t>
            </a:r>
            <a:r>
              <a:rPr lang="en-SG" dirty="0"/>
              <a:t>. The default is </a:t>
            </a:r>
            <a:r>
              <a:rPr lang="en-SG" dirty="0" err="1"/>
              <a:t>ByRef</a:t>
            </a:r>
            <a:r>
              <a:rPr lang="en-SG" dirty="0"/>
              <a:t>.</a:t>
            </a:r>
          </a:p>
          <a:p>
            <a:r>
              <a:rPr lang="en-SG" dirty="0"/>
              <a:t>We can make a parameter optional for the user.</a:t>
            </a:r>
          </a:p>
          <a:p>
            <a:r>
              <a:rPr lang="en-SG" dirty="0"/>
              <a:t>We cannot use the </a:t>
            </a:r>
            <a:r>
              <a:rPr lang="en-SG" i="1" dirty="0"/>
              <a:t>New</a:t>
            </a:r>
            <a:r>
              <a:rPr lang="en-SG" dirty="0"/>
              <a:t> keyword in a parameter declaration.</a:t>
            </a:r>
          </a:p>
          <a:p>
            <a:r>
              <a:rPr lang="en-SG" dirty="0"/>
              <a:t>If no variable type is used then the parameter will be a </a:t>
            </a:r>
            <a:r>
              <a:rPr lang="en-SG" dirty="0">
                <a:hlinkClick r:id="rId2"/>
              </a:rPr>
              <a:t>variant</a:t>
            </a:r>
            <a:r>
              <a:rPr lang="en-SG" dirty="0"/>
              <a:t> by default.</a:t>
            </a:r>
            <a:br>
              <a:rPr lang="en-SG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9F137-18D5-7F45-A01D-24D70BBA6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717032"/>
            <a:ext cx="5421740" cy="3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33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700808"/>
            <a:ext cx="7245042" cy="20162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G" b="1" dirty="0" err="1"/>
              <a:t>ByRef</a:t>
            </a:r>
            <a:r>
              <a:rPr lang="en-SG" b="1" dirty="0"/>
              <a:t> &amp; </a:t>
            </a:r>
            <a:r>
              <a:rPr lang="en-SG" b="1" dirty="0" err="1"/>
              <a:t>ByVal</a:t>
            </a:r>
            <a:r>
              <a:rPr lang="en-SG" b="1" dirty="0"/>
              <a:t> COMPARISON</a:t>
            </a:r>
          </a:p>
          <a:p>
            <a:pPr fontAlgn="base"/>
            <a:r>
              <a:rPr lang="en-SG" dirty="0"/>
              <a:t>You can pass arguments to a procedure (function or sub) by reference or by value. By default, Excel VBA passes arguments by reference. As always, we will use an easy example to make things more clear.</a:t>
            </a:r>
          </a:p>
          <a:p>
            <a:pPr fontAlgn="base"/>
            <a:r>
              <a:rPr lang="en-SG" dirty="0"/>
              <a:t>Place a </a:t>
            </a:r>
            <a:r>
              <a:rPr lang="en-SG" dirty="0">
                <a:hlinkClick r:id="rId2"/>
              </a:rPr>
              <a:t>command button</a:t>
            </a:r>
            <a:r>
              <a:rPr lang="en-SG" dirty="0"/>
              <a:t> on your worksheet and add the following code lines:</a:t>
            </a:r>
            <a:br>
              <a:rPr lang="en-SG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09774-94B6-2C4D-9A0E-3997F6E9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683992"/>
            <a:ext cx="7848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78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34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74" y="1872928"/>
            <a:ext cx="3390530" cy="404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 err="1"/>
              <a:t>ByRef</a:t>
            </a:r>
            <a:r>
              <a:rPr lang="en-SG" b="1" dirty="0"/>
              <a:t> &amp; </a:t>
            </a:r>
            <a:r>
              <a:rPr lang="en-SG" b="1" dirty="0" err="1"/>
              <a:t>ByVal</a:t>
            </a:r>
            <a:r>
              <a:rPr lang="en-SG" b="1" dirty="0"/>
              <a:t> COMPARISON</a:t>
            </a:r>
          </a:p>
          <a:p>
            <a:pPr marL="0" indent="0" fontAlgn="base">
              <a:buNone/>
            </a:pPr>
            <a:r>
              <a:rPr lang="en-SG" dirty="0"/>
              <a:t>The code calls the function Triple. It's the result of the second </a:t>
            </a:r>
            <a:r>
              <a:rPr lang="en-SG" dirty="0" err="1"/>
              <a:t>MsgBox</a:t>
            </a:r>
            <a:r>
              <a:rPr lang="en-SG" dirty="0"/>
              <a:t> we are interested in. Functions need to be placed into a module.</a:t>
            </a:r>
          </a:p>
          <a:p>
            <a:pPr marL="0" indent="0" fontAlgn="base">
              <a:buNone/>
            </a:pPr>
            <a:r>
              <a:rPr lang="en-SG" dirty="0"/>
              <a:t>1.  Open the </a:t>
            </a:r>
            <a:r>
              <a:rPr lang="en-SG" dirty="0">
                <a:hlinkClick r:id="rId2"/>
              </a:rPr>
              <a:t>Visual Basic Editor</a:t>
            </a:r>
            <a:r>
              <a:rPr lang="en-SG" dirty="0"/>
              <a:t> and click Insert, Module.</a:t>
            </a:r>
          </a:p>
          <a:p>
            <a:pPr marL="0" indent="0" fontAlgn="base">
              <a:buNone/>
            </a:pPr>
            <a:r>
              <a:rPr lang="en-SG" dirty="0"/>
              <a:t>2.  Add the following code lines:</a:t>
            </a:r>
          </a:p>
          <a:p>
            <a:pPr marL="0" indent="0" fontAlgn="base">
              <a:buNone/>
            </a:pPr>
            <a:r>
              <a:rPr lang="en-SG" dirty="0"/>
              <a:t/>
            </a:r>
            <a:br>
              <a:rPr lang="en-SG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BDC22-030A-3E45-B663-B6AC8FEA2B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83890"/>
            <a:ext cx="5046714" cy="40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3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35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74" y="1872928"/>
            <a:ext cx="3390530" cy="40454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b="1" dirty="0" err="1"/>
              <a:t>ByRef</a:t>
            </a:r>
            <a:r>
              <a:rPr lang="en-SG" b="1" dirty="0"/>
              <a:t> &amp; </a:t>
            </a:r>
            <a:r>
              <a:rPr lang="en-SG" b="1" dirty="0" err="1"/>
              <a:t>ByVal</a:t>
            </a:r>
            <a:r>
              <a:rPr lang="en-SG" b="1" dirty="0"/>
              <a:t> COMPARISON</a:t>
            </a:r>
          </a:p>
          <a:p>
            <a:pPr marL="0" indent="0" fontAlgn="base">
              <a:buNone/>
            </a:pPr>
            <a:r>
              <a:rPr lang="en-SG" dirty="0"/>
              <a:t>3. Replace </a:t>
            </a:r>
            <a:r>
              <a:rPr lang="en-SG" dirty="0" err="1"/>
              <a:t>ByRef</a:t>
            </a:r>
            <a:r>
              <a:rPr lang="en-SG" dirty="0"/>
              <a:t> with </a:t>
            </a:r>
            <a:r>
              <a:rPr lang="en-SG" dirty="0" err="1"/>
              <a:t>ByVal</a:t>
            </a:r>
            <a:r>
              <a:rPr lang="en-SG" dirty="0"/>
              <a:t>.</a:t>
            </a:r>
          </a:p>
          <a:p>
            <a:pPr marL="0" indent="0" fontAlgn="base">
              <a:buNone/>
            </a:pPr>
            <a:r>
              <a:rPr lang="en-SG" dirty="0"/>
              <a:t/>
            </a:r>
            <a:br>
              <a:rPr lang="en-SG" dirty="0"/>
            </a:br>
            <a:r>
              <a:rPr lang="en-SG" dirty="0"/>
              <a:t>Explanation: When passing arguments by reference we are referencing the original value. The value of x (the original value) is changed in the function. As a result the second </a:t>
            </a:r>
            <a:r>
              <a:rPr lang="en-SG" dirty="0" err="1"/>
              <a:t>MsgBox</a:t>
            </a:r>
            <a:r>
              <a:rPr lang="en-SG" dirty="0"/>
              <a:t> displays a value of 30. When passing arguments by value we are passing a copy to the function. The original value is not changed. As a result the second </a:t>
            </a:r>
            <a:r>
              <a:rPr lang="en-SG" dirty="0" err="1"/>
              <a:t>MsgBox</a:t>
            </a:r>
            <a:r>
              <a:rPr lang="en-SG" dirty="0"/>
              <a:t> displays a value of 10 (the original value).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760C2-0F6A-2745-A78F-88CEF0ECC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02" y="1872928"/>
            <a:ext cx="4621311" cy="3751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5618B-2F58-104A-8D3A-6CB441DC6A13}"/>
              </a:ext>
            </a:extLst>
          </p:cNvPr>
          <p:cNvSpPr/>
          <p:nvPr/>
        </p:nvSpPr>
        <p:spPr>
          <a:xfrm>
            <a:off x="2021080" y="6269250"/>
            <a:ext cx="327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www.excel-easy.com</a:t>
            </a:r>
            <a:r>
              <a:rPr lang="en-US" sz="1000" dirty="0"/>
              <a:t>/</a:t>
            </a:r>
            <a:r>
              <a:rPr lang="en-US" sz="1000" dirty="0" err="1"/>
              <a:t>vba</a:t>
            </a:r>
            <a:r>
              <a:rPr lang="en-US" sz="1000" dirty="0"/>
              <a:t>/examples/</a:t>
            </a:r>
            <a:r>
              <a:rPr lang="en-US" sz="1000" dirty="0" err="1"/>
              <a:t>byref-byval.html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1302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36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700808"/>
            <a:ext cx="7245042" cy="1296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b="1" dirty="0"/>
              <a:t>THE FORMAT OF PARAMETERS</a:t>
            </a:r>
          </a:p>
          <a:p>
            <a:r>
              <a:rPr lang="en-SG" dirty="0"/>
              <a:t>Subs and function use parameters in the same way.</a:t>
            </a:r>
          </a:p>
          <a:p>
            <a:r>
              <a:rPr lang="en-SG" dirty="0"/>
              <a:t>The format of the parameter statement is as follows:</a:t>
            </a:r>
            <a:br>
              <a:rPr lang="en-SG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5542B-9667-E740-B67F-2EDA701E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2" y="2996952"/>
            <a:ext cx="7245042" cy="23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8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37</a:t>
            </a:fld>
            <a:endParaRPr lang="en-GB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2EB1A-291C-564C-BB04-A9A724D572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37" y="606689"/>
            <a:ext cx="5035056" cy="51985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90711"/>
            <a:ext cx="7245042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Here are some examples of the declaring different types of parameters: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0B8FB-AB24-B44D-81D1-66E5025F2300}"/>
              </a:ext>
            </a:extLst>
          </p:cNvPr>
          <p:cNvSpPr/>
          <p:nvPr/>
        </p:nvSpPr>
        <p:spPr>
          <a:xfrm>
            <a:off x="611560" y="5860978"/>
            <a:ext cx="8694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555555"/>
                </a:solidFill>
                <a:latin typeface="Roboto" panose="02000000000000000000" pitchFamily="2" charset="0"/>
              </a:rPr>
              <a:t>You can see that declaring parameters looks similar to using the </a:t>
            </a:r>
            <a:r>
              <a:rPr lang="en-SG" sz="1400" dirty="0">
                <a:solidFill>
                  <a:srgbClr val="3699DC"/>
                </a:solidFill>
                <a:latin typeface="Roboto" panose="02000000000000000000" pitchFamily="2" charset="0"/>
                <a:hlinkClick r:id="rId3"/>
              </a:rPr>
              <a:t>Dim</a:t>
            </a:r>
            <a:r>
              <a:rPr lang="en-SG" sz="1400" dirty="0">
                <a:solidFill>
                  <a:srgbClr val="555555"/>
                </a:solidFill>
                <a:latin typeface="Roboto" panose="02000000000000000000" pitchFamily="2" charset="0"/>
              </a:rPr>
              <a:t> statement to declare variables.</a:t>
            </a:r>
          </a:p>
          <a:p>
            <a:r>
              <a:rPr lang="en-SG" sz="1400" dirty="0"/>
              <a:t/>
            </a:r>
            <a:br>
              <a:rPr lang="en-SG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133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38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700808"/>
            <a:ext cx="7245042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MULTIPLE PARAMETERS</a:t>
            </a:r>
          </a:p>
          <a:p>
            <a:pPr marL="0" indent="0">
              <a:buNone/>
            </a:pPr>
            <a:r>
              <a:rPr lang="en-SG" sz="1500" dirty="0"/>
              <a:t>We can use multiple parameters in our sub/functions. This can make the line very long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DBB356-D985-0541-9557-BD7391F102F0}"/>
              </a:ext>
            </a:extLst>
          </p:cNvPr>
          <p:cNvSpPr/>
          <p:nvPr/>
        </p:nvSpPr>
        <p:spPr>
          <a:xfrm>
            <a:off x="179512" y="2924923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b="1" dirty="0">
                <a:solidFill>
                  <a:srgbClr val="006699"/>
                </a:solidFill>
              </a:rPr>
              <a:t>Sub</a:t>
            </a:r>
            <a:r>
              <a:rPr lang="en-SG" sz="1400" dirty="0"/>
              <a:t> </a:t>
            </a:r>
            <a:r>
              <a:rPr lang="en-SG" sz="1400" dirty="0" err="1"/>
              <a:t>LongLine</a:t>
            </a:r>
            <a:r>
              <a:rPr lang="en-SG" sz="1400" dirty="0"/>
              <a:t>(</a:t>
            </a:r>
            <a:r>
              <a:rPr lang="en-SG" sz="1400" b="1" dirty="0" err="1">
                <a:solidFill>
                  <a:srgbClr val="006699"/>
                </a:solidFill>
              </a:rPr>
              <a:t>ByVal</a:t>
            </a:r>
            <a:r>
              <a:rPr lang="en-SG" sz="1400" dirty="0"/>
              <a:t> count </a:t>
            </a:r>
            <a:r>
              <a:rPr lang="en-SG" sz="1400" b="1" dirty="0">
                <a:solidFill>
                  <a:srgbClr val="006699"/>
                </a:solidFill>
              </a:rPr>
              <a:t>As</a:t>
            </a:r>
            <a:r>
              <a:rPr lang="en-SG" sz="1400" dirty="0"/>
              <a:t> </a:t>
            </a:r>
            <a:r>
              <a:rPr lang="en-SG" sz="1400" b="1" dirty="0">
                <a:solidFill>
                  <a:srgbClr val="006699"/>
                </a:solidFill>
              </a:rPr>
              <a:t>Long</a:t>
            </a:r>
            <a:r>
              <a:rPr lang="en-SG" sz="1400" dirty="0"/>
              <a:t>, </a:t>
            </a:r>
            <a:r>
              <a:rPr lang="en-SG" sz="1400" b="1" dirty="0">
                <a:solidFill>
                  <a:srgbClr val="006699"/>
                </a:solidFill>
              </a:rPr>
              <a:t>Optional</a:t>
            </a:r>
            <a:r>
              <a:rPr lang="en-SG" sz="1400" dirty="0"/>
              <a:t> amount </a:t>
            </a:r>
            <a:r>
              <a:rPr lang="en-SG" sz="1400" b="1" dirty="0">
                <a:solidFill>
                  <a:srgbClr val="006699"/>
                </a:solidFill>
              </a:rPr>
              <a:t>As</a:t>
            </a:r>
            <a:r>
              <a:rPr lang="en-SG" sz="1400" dirty="0"/>
              <a:t> </a:t>
            </a:r>
            <a:r>
              <a:rPr lang="en-SG" sz="1400" b="1" dirty="0">
                <a:solidFill>
                  <a:srgbClr val="006699"/>
                </a:solidFill>
              </a:rPr>
              <a:t>Currency</a:t>
            </a:r>
            <a:r>
              <a:rPr lang="en-SG" sz="1400" dirty="0"/>
              <a:t> = 56.77, </a:t>
            </a:r>
            <a:r>
              <a:rPr lang="en-SG" sz="1400" b="1" dirty="0">
                <a:solidFill>
                  <a:srgbClr val="006699"/>
                </a:solidFill>
              </a:rPr>
              <a:t>Optional</a:t>
            </a:r>
            <a:r>
              <a:rPr lang="en-SG" sz="1400" dirty="0"/>
              <a:t> name </a:t>
            </a:r>
            <a:r>
              <a:rPr lang="en-SG" sz="1400" b="1" dirty="0">
                <a:solidFill>
                  <a:srgbClr val="006699"/>
                </a:solidFill>
              </a:rPr>
              <a:t>As</a:t>
            </a:r>
            <a:r>
              <a:rPr lang="en-SG" sz="1400" dirty="0"/>
              <a:t> </a:t>
            </a:r>
            <a:r>
              <a:rPr lang="en-SG" sz="1400" b="1" dirty="0">
                <a:solidFill>
                  <a:srgbClr val="006699"/>
                </a:solidFill>
              </a:rPr>
              <a:t>String</a:t>
            </a:r>
            <a:r>
              <a:rPr lang="en-SG" sz="1400" dirty="0"/>
              <a:t> = </a:t>
            </a:r>
            <a:r>
              <a:rPr lang="en-SG" sz="1400" dirty="0">
                <a:solidFill>
                  <a:srgbClr val="0000FF"/>
                </a:solidFill>
              </a:rPr>
              <a:t>"John"</a:t>
            </a:r>
            <a:r>
              <a:rPr lang="en-SG" sz="1400" dirty="0"/>
              <a:t>) </a:t>
            </a:r>
            <a:br>
              <a:rPr lang="en-SG" sz="1400" dirty="0"/>
            </a:b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6EB97-2DA3-E948-9C54-5EC66ABA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0" y="3670864"/>
            <a:ext cx="6732240" cy="14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82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39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700808"/>
            <a:ext cx="7245042" cy="17281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b="1" dirty="0"/>
              <a:t>PARAMETERS WITH RETURN VALUE</a:t>
            </a:r>
          </a:p>
          <a:p>
            <a:pPr marL="0" indent="0">
              <a:buNone/>
            </a:pPr>
            <a:r>
              <a:rPr lang="en-SG" dirty="0"/>
              <a:t>This error causes a lot of frustration with new users of VBA.</a:t>
            </a:r>
          </a:p>
          <a:p>
            <a:pPr marL="0" indent="0">
              <a:buNone/>
            </a:pPr>
            <a:r>
              <a:rPr lang="en-SG" dirty="0"/>
              <a:t>If you are returning a value from a function then it must have parentheses around the arguments.</a:t>
            </a:r>
          </a:p>
          <a:p>
            <a:pPr marL="0" indent="0">
              <a:buNone/>
            </a:pPr>
            <a:r>
              <a:rPr lang="en-SG" dirty="0"/>
              <a:t>The code below will give the “Expected: end of statement” syntax error.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85C7C-5F41-3A49-9E78-4CB6CC183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56992"/>
            <a:ext cx="5776664" cy="27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 Outline</a:t>
            </a:r>
            <a:endParaRPr lang="en-US" dirty="0"/>
          </a:p>
        </p:txBody>
      </p:sp>
      <p:sp>
        <p:nvSpPr>
          <p:cNvPr id="11366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is an integrated package:</a:t>
            </a:r>
          </a:p>
          <a:p>
            <a:pPr lvl="1"/>
            <a:r>
              <a:rPr lang="en-US" dirty="0"/>
              <a:t>word processing, database, spreadsheet, …</a:t>
            </a:r>
          </a:p>
          <a:p>
            <a:r>
              <a:rPr lang="en-US" dirty="0"/>
              <a:t>Concentrate on Excel</a:t>
            </a:r>
          </a:p>
          <a:p>
            <a:r>
              <a:rPr lang="en-US" dirty="0"/>
              <a:t>Skills:</a:t>
            </a:r>
          </a:p>
          <a:p>
            <a:pPr lvl="1"/>
            <a:r>
              <a:rPr lang="en-US" dirty="0"/>
              <a:t>applicable to other Office elements</a:t>
            </a:r>
          </a:p>
          <a:p>
            <a:pPr lvl="1"/>
            <a:r>
              <a:rPr lang="en-US" dirty="0"/>
              <a:t>will still be applicable when suite updated</a:t>
            </a:r>
          </a:p>
          <a:p>
            <a:pPr lvl="1"/>
            <a:r>
              <a:rPr lang="en-US" dirty="0"/>
              <a:t>transferable to other programming languages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CA17-CD55-4F84-89E8-D31DF3BD37A1}" type="slidenum">
              <a:rPr lang="en-GB" altLang="en-US"/>
              <a:pPr/>
              <a:t>4</a:t>
            </a:fld>
            <a:endParaRPr lang="en-GB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40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700808"/>
            <a:ext cx="7245042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PARAMETERS WITH RETURN VALUE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95D24-75EE-084C-BBA2-0BEA3388B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14" y="2231279"/>
            <a:ext cx="4839593" cy="41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00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41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700808"/>
            <a:ext cx="7245042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REVISION WITH BYREF &amp; BYVAL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8643E-B9ED-7045-AFEC-7EB29903F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9" y="2204864"/>
            <a:ext cx="6660232" cy="36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0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42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804029"/>
            <a:ext cx="7150914" cy="4104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REVISION WITH BYREF &amp; BYVAL</a:t>
            </a:r>
          </a:p>
          <a:p>
            <a:r>
              <a:rPr lang="en-SG" dirty="0"/>
              <a:t>If you don’t specify the type then </a:t>
            </a:r>
            <a:r>
              <a:rPr lang="en-SG" dirty="0" err="1"/>
              <a:t>ByRef</a:t>
            </a:r>
            <a:r>
              <a:rPr lang="en-SG" dirty="0"/>
              <a:t> is the type as you can see in the third sub of the example.</a:t>
            </a:r>
          </a:p>
          <a:p>
            <a:r>
              <a:rPr lang="en-SG" dirty="0"/>
              <a:t>The different between these types is:</a:t>
            </a:r>
          </a:p>
          <a:p>
            <a:r>
              <a:rPr lang="en-SG" b="1" dirty="0" err="1"/>
              <a:t>ByVal</a:t>
            </a:r>
            <a:r>
              <a:rPr lang="en-SG" b="1" dirty="0"/>
              <a:t> </a:t>
            </a:r>
            <a:r>
              <a:rPr lang="en-SG" dirty="0"/>
              <a:t>– Creates a copy of the variable you pass.</a:t>
            </a:r>
            <a:br>
              <a:rPr lang="en-SG" dirty="0"/>
            </a:br>
            <a:r>
              <a:rPr lang="en-SG" dirty="0"/>
              <a:t>This means if you change the value of the parameter it </a:t>
            </a:r>
            <a:r>
              <a:rPr lang="en-SG" b="1" dirty="0"/>
              <a:t>will not be changed</a:t>
            </a:r>
            <a:r>
              <a:rPr lang="en-SG" dirty="0"/>
              <a:t> when you return to the calling sub/function</a:t>
            </a:r>
          </a:p>
          <a:p>
            <a:r>
              <a:rPr lang="en-SG" b="1" dirty="0" err="1"/>
              <a:t>ByRef</a:t>
            </a:r>
            <a:r>
              <a:rPr lang="en-SG" b="1" dirty="0"/>
              <a:t> </a:t>
            </a:r>
            <a:r>
              <a:rPr lang="en-SG" dirty="0"/>
              <a:t>– Creates a reference of the variable you pass.</a:t>
            </a:r>
            <a:br>
              <a:rPr lang="en-SG" dirty="0"/>
            </a:br>
            <a:r>
              <a:rPr lang="en-SG" dirty="0"/>
              <a:t>This means if you change the value of the parameter variable it </a:t>
            </a:r>
            <a:r>
              <a:rPr lang="en-SG" b="1" dirty="0"/>
              <a:t>will be changed</a:t>
            </a:r>
            <a:r>
              <a:rPr lang="en-SG" dirty="0"/>
              <a:t> when you return to the calling sub/function.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2944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43</a:t>
            </a:fld>
            <a:endParaRPr lang="en-GB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E50B3E-B1B7-6C49-BD6D-9DEB13C898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8640"/>
            <a:ext cx="5567436" cy="56886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312DA6-7389-7C49-AF5F-DB4407474C95}"/>
              </a:ext>
            </a:extLst>
          </p:cNvPr>
          <p:cNvSpPr/>
          <p:nvPr/>
        </p:nvSpPr>
        <p:spPr>
          <a:xfrm>
            <a:off x="538128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The result of this is:</a:t>
            </a:r>
            <a:r>
              <a:rPr lang="en-SG" dirty="0"/>
              <a:t/>
            </a:r>
            <a:br>
              <a:rPr lang="en-SG" dirty="0"/>
            </a:br>
            <a:r>
              <a:rPr lang="en-SG" b="1" dirty="0">
                <a:solidFill>
                  <a:srgbClr val="555555"/>
                </a:solidFill>
                <a:latin typeface="Roboto" panose="02000000000000000000" pitchFamily="2" charset="0"/>
              </a:rPr>
              <a:t>x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 before </a:t>
            </a:r>
            <a:r>
              <a:rPr lang="en-SG" dirty="0" err="1">
                <a:solidFill>
                  <a:srgbClr val="555555"/>
                </a:solidFill>
                <a:latin typeface="Roboto" panose="02000000000000000000" pitchFamily="2" charset="0"/>
              </a:rPr>
              <a:t>ByVal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 is 1</a:t>
            </a:r>
            <a:r>
              <a:rPr lang="en-SG" dirty="0"/>
              <a:t/>
            </a:r>
            <a:br>
              <a:rPr lang="en-SG" dirty="0"/>
            </a:br>
            <a:r>
              <a:rPr lang="en-SG" b="1" dirty="0">
                <a:solidFill>
                  <a:srgbClr val="555555"/>
                </a:solidFill>
                <a:latin typeface="Roboto" panose="02000000000000000000" pitchFamily="2" charset="0"/>
              </a:rPr>
              <a:t>x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 after </a:t>
            </a:r>
            <a:r>
              <a:rPr lang="en-SG" dirty="0" err="1">
                <a:solidFill>
                  <a:srgbClr val="555555"/>
                </a:solidFill>
                <a:latin typeface="Roboto" panose="02000000000000000000" pitchFamily="2" charset="0"/>
              </a:rPr>
              <a:t>ByVal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 is 1</a:t>
            </a:r>
            <a:r>
              <a:rPr lang="en-SG" dirty="0"/>
              <a:t/>
            </a:r>
            <a:br>
              <a:rPr lang="en-SG" dirty="0"/>
            </a:br>
            <a:r>
              <a:rPr lang="en-SG" b="1" dirty="0">
                <a:solidFill>
                  <a:srgbClr val="555555"/>
                </a:solidFill>
                <a:latin typeface="Roboto" panose="02000000000000000000" pitchFamily="2" charset="0"/>
              </a:rPr>
              <a:t>x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 before </a:t>
            </a:r>
            <a:r>
              <a:rPr lang="en-SG" dirty="0" err="1">
                <a:solidFill>
                  <a:srgbClr val="555555"/>
                </a:solidFill>
                <a:latin typeface="Roboto" panose="02000000000000000000" pitchFamily="2" charset="0"/>
              </a:rPr>
              <a:t>ByRef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 is 1</a:t>
            </a:r>
            <a:r>
              <a:rPr lang="en-SG" dirty="0"/>
              <a:t/>
            </a:r>
            <a:br>
              <a:rPr lang="en-SG" dirty="0"/>
            </a:br>
            <a:r>
              <a:rPr lang="en-SG" b="1" dirty="0">
                <a:solidFill>
                  <a:srgbClr val="555555"/>
                </a:solidFill>
                <a:latin typeface="Roboto" panose="02000000000000000000" pitchFamily="2" charset="0"/>
              </a:rPr>
              <a:t>x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 after </a:t>
            </a:r>
            <a:r>
              <a:rPr lang="en-SG" dirty="0" err="1">
                <a:solidFill>
                  <a:srgbClr val="555555"/>
                </a:solidFill>
                <a:latin typeface="Roboto" panose="02000000000000000000" pitchFamily="2" charset="0"/>
              </a:rPr>
              <a:t>ByRef</a:t>
            </a:r>
            <a:r>
              <a:rPr lang="en-SG" dirty="0">
                <a:solidFill>
                  <a:srgbClr val="555555"/>
                </a:solidFill>
                <a:latin typeface="Roboto" panose="02000000000000000000" pitchFamily="2" charset="0"/>
              </a:rPr>
              <a:t> is 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65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44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804029"/>
            <a:ext cx="7150914" cy="2345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REVISION WITH BYREF &amp; BYVAL</a:t>
            </a:r>
          </a:p>
          <a:p>
            <a:pPr marL="0" indent="0">
              <a:buNone/>
            </a:pPr>
            <a:r>
              <a:rPr lang="en-SG" dirty="0"/>
              <a:t>You should avoid passing basic variable types using </a:t>
            </a:r>
            <a:r>
              <a:rPr lang="en-SG" dirty="0" err="1"/>
              <a:t>ByRef</a:t>
            </a:r>
            <a:r>
              <a:rPr lang="en-SG" dirty="0"/>
              <a:t>. There are two main reasons for this:</a:t>
            </a:r>
          </a:p>
          <a:p>
            <a:pPr marL="342900" indent="-342900">
              <a:buAutoNum type="arabicPeriod"/>
            </a:pPr>
            <a:r>
              <a:rPr lang="en-SG" dirty="0"/>
              <a:t>The person passing a value may not expect it to change and this can lead to bugs that are difficult to detect.</a:t>
            </a:r>
          </a:p>
          <a:p>
            <a:pPr marL="342900" indent="-342900">
              <a:buAutoNum type="arabicPeriod"/>
            </a:pPr>
            <a:r>
              <a:rPr lang="en-SG" dirty="0"/>
              <a:t>Using parentheses when calling prevents </a:t>
            </a:r>
            <a:r>
              <a:rPr lang="en-SG" dirty="0" err="1"/>
              <a:t>ByRef</a:t>
            </a:r>
            <a:r>
              <a:rPr lang="en-SG" dirty="0"/>
              <a:t> working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7189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45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804029"/>
            <a:ext cx="7150914" cy="2345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A Little-Known Pitfall of </a:t>
            </a:r>
            <a:r>
              <a:rPr lang="en-SG" b="1" dirty="0" err="1"/>
              <a:t>ByRef</a:t>
            </a:r>
            <a:endParaRPr lang="en-SG" b="1" dirty="0"/>
          </a:p>
          <a:p>
            <a:pPr marL="0" indent="0">
              <a:buNone/>
            </a:pPr>
            <a:r>
              <a:rPr lang="en-SG" dirty="0"/>
              <a:t>There is one thing you must be careful of when using </a:t>
            </a:r>
            <a:r>
              <a:rPr lang="en-SG" i="1" dirty="0" err="1"/>
              <a:t>ByRef</a:t>
            </a:r>
            <a:r>
              <a:rPr lang="en-SG" dirty="0"/>
              <a:t> with parameters. If you use parentheses then the sub/function cannot change the variable you pass even if it is passed as </a:t>
            </a:r>
            <a:r>
              <a:rPr lang="en-SG" dirty="0" err="1"/>
              <a:t>ByRef</a:t>
            </a:r>
            <a:r>
              <a:rPr lang="en-SG" dirty="0"/>
              <a:t>. </a:t>
            </a:r>
          </a:p>
          <a:p>
            <a:pPr marL="0" indent="0">
              <a:buNone/>
            </a:pPr>
            <a:r>
              <a:rPr lang="en-SG" dirty="0"/>
              <a:t>In the following example, we call the sub first without parentheses and then with parentheses. This causes the code to behave differently.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558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46</a:t>
            </a:fld>
            <a:endParaRPr lang="en-GB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6AB6F5-7578-8241-9985-15DBBAF4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6672"/>
            <a:ext cx="6330493" cy="52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3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47</a:t>
            </a:fld>
            <a:endParaRPr lang="en-GB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B64C8-E2D3-C348-9C29-C9793C2F2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55" y="404664"/>
            <a:ext cx="5862090" cy="55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8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48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804029"/>
            <a:ext cx="7150914" cy="2345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A Little-Known Pitfall of </a:t>
            </a:r>
            <a:r>
              <a:rPr lang="en-SG" b="1" dirty="0" err="1"/>
              <a:t>ByRef</a:t>
            </a:r>
            <a:endParaRPr lang="en-SG" b="1" dirty="0"/>
          </a:p>
          <a:p>
            <a:pPr marL="0" indent="0">
              <a:buNone/>
            </a:pPr>
            <a:r>
              <a:rPr lang="en-SG" dirty="0"/>
              <a:t>As I said in the last section you should avoid passing a variable using </a:t>
            </a:r>
            <a:r>
              <a:rPr lang="en-SG" dirty="0" err="1"/>
              <a:t>ByRef</a:t>
            </a:r>
            <a:r>
              <a:rPr lang="en-SG" dirty="0"/>
              <a:t> and instead use </a:t>
            </a:r>
            <a:r>
              <a:rPr lang="en-SG" dirty="0" err="1"/>
              <a:t>ByVal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This means</a:t>
            </a:r>
          </a:p>
          <a:p>
            <a:pPr marL="0" indent="0">
              <a:buNone/>
            </a:pPr>
            <a:r>
              <a:rPr lang="en-SG" dirty="0"/>
              <a:t>1. The variable you pass will not be accidentally changed.</a:t>
            </a:r>
          </a:p>
          <a:p>
            <a:pPr marL="0" indent="0">
              <a:buNone/>
            </a:pPr>
            <a:r>
              <a:rPr lang="en-SG" dirty="0"/>
              <a:t>2. Using parentheses will not affect the behaviour.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20F02-78E1-894A-8511-F5FFE5972593}"/>
              </a:ext>
            </a:extLst>
          </p:cNvPr>
          <p:cNvSpPr/>
          <p:nvPr/>
        </p:nvSpPr>
        <p:spPr>
          <a:xfrm>
            <a:off x="1102239" y="5220545"/>
            <a:ext cx="3365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excelmacromastery.com</a:t>
            </a:r>
            <a:r>
              <a:rPr lang="en-US" sz="1200" dirty="0"/>
              <a:t>/excel-</a:t>
            </a:r>
            <a:r>
              <a:rPr lang="en-US" sz="1200" dirty="0" err="1"/>
              <a:t>vba</a:t>
            </a:r>
            <a:r>
              <a:rPr lang="en-US" sz="1200" dirty="0"/>
              <a:t>-sub/#:~:text=A%20sub%2Fmacro%20is%20where,VBA%20carries%20out%20their%20instructions.&amp;text=You%20declare%20the%20sub%20by,wish%20to%20give%20the%20sub.</a:t>
            </a:r>
          </a:p>
        </p:txBody>
      </p:sp>
    </p:spTree>
    <p:extLst>
      <p:ext uri="{BB962C8B-B14F-4D97-AF65-F5344CB8AC3E}">
        <p14:creationId xmlns:p14="http://schemas.microsoft.com/office/powerpoint/2010/main" val="1457783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6045" y="322507"/>
            <a:ext cx="5937755" cy="1188720"/>
          </a:xfrm>
        </p:spPr>
        <p:txBody>
          <a:bodyPr/>
          <a:lstStyle/>
          <a:p>
            <a:r>
              <a:rPr lang="en-GB" dirty="0"/>
              <a:t>Writing Your First Macro</a:t>
            </a:r>
            <a:br>
              <a:rPr lang="en-GB" dirty="0"/>
            </a:br>
            <a:r>
              <a:rPr lang="en-GB" dirty="0"/>
              <a:t>(Learning Basics)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49</a:t>
            </a:fld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D2B5E-419B-C14E-BD6D-6D99DDDA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79" y="1804029"/>
            <a:ext cx="7150914" cy="2345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A Little-Known Pitfall of </a:t>
            </a:r>
            <a:r>
              <a:rPr lang="en-SG" b="1" dirty="0" err="1"/>
              <a:t>ByRef</a:t>
            </a:r>
            <a:endParaRPr lang="en-SG" b="1" dirty="0"/>
          </a:p>
          <a:p>
            <a:pPr marL="0" indent="0">
              <a:buNone/>
            </a:pPr>
            <a:r>
              <a:rPr lang="en-SG" dirty="0"/>
              <a:t>As I said in the last section you should avoid passing a variable using </a:t>
            </a:r>
            <a:r>
              <a:rPr lang="en-SG" dirty="0" err="1"/>
              <a:t>ByRef</a:t>
            </a:r>
            <a:r>
              <a:rPr lang="en-SG" dirty="0"/>
              <a:t> and instead use </a:t>
            </a:r>
            <a:r>
              <a:rPr lang="en-SG" dirty="0" err="1"/>
              <a:t>ByVal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This means</a:t>
            </a:r>
          </a:p>
          <a:p>
            <a:pPr marL="0" indent="0">
              <a:buNone/>
            </a:pPr>
            <a:r>
              <a:rPr lang="en-SG" dirty="0"/>
              <a:t>1. The variable you pass will not be accidentally changed.</a:t>
            </a:r>
          </a:p>
          <a:p>
            <a:pPr marL="0" indent="0">
              <a:buNone/>
            </a:pPr>
            <a:r>
              <a:rPr lang="en-SG" dirty="0"/>
              <a:t>2. Using parentheses will not affect the behaviour.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20F02-78E1-894A-8511-F5FFE5972593}"/>
              </a:ext>
            </a:extLst>
          </p:cNvPr>
          <p:cNvSpPr/>
          <p:nvPr/>
        </p:nvSpPr>
        <p:spPr>
          <a:xfrm>
            <a:off x="1102239" y="5220545"/>
            <a:ext cx="3365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excelmacromastery.com</a:t>
            </a:r>
            <a:r>
              <a:rPr lang="en-US" sz="1200" dirty="0"/>
              <a:t>/excel-</a:t>
            </a:r>
            <a:r>
              <a:rPr lang="en-US" sz="1200" dirty="0" err="1"/>
              <a:t>vba</a:t>
            </a:r>
            <a:r>
              <a:rPr lang="en-US" sz="1200" dirty="0"/>
              <a:t>-sub/#:~:text=A%20sub%2Fmacro%20is%20where,VBA%20carries%20out%20their%20instructions.&amp;text=You%20declare%20the%20sub%20by,wish%20to%20give%20the%20sub.</a:t>
            </a:r>
          </a:p>
        </p:txBody>
      </p:sp>
    </p:spTree>
    <p:extLst>
      <p:ext uri="{BB962C8B-B14F-4D97-AF65-F5344CB8AC3E}">
        <p14:creationId xmlns:p14="http://schemas.microsoft.com/office/powerpoint/2010/main" val="231547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 Outline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line of code executed in the exact order presented</a:t>
            </a:r>
          </a:p>
          <a:p>
            <a:r>
              <a:rPr lang="en-GB" dirty="0"/>
              <a:t>Not like </a:t>
            </a:r>
            <a:r>
              <a:rPr lang="en-GB" dirty="0" err="1"/>
              <a:t>spreadsheets</a:t>
            </a:r>
            <a:r>
              <a:rPr lang="en-GB" dirty="0"/>
              <a:t> where formulae can refer to cells wherever they are</a:t>
            </a:r>
          </a:p>
          <a:p>
            <a:r>
              <a:rPr lang="en-GB" dirty="0"/>
              <a:t>Need to think logically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505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RoadMAP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dirty="0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94BCB-9399-4BEA-BA0E-D088C0F4C83D}" type="slidenum">
              <a:rPr lang="en-GB" altLang="en-US"/>
              <a:pPr/>
              <a:t>50</a:t>
            </a:fld>
            <a:endParaRPr lang="en-GB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6CE69A0-8752-7341-8CF8-B95E9348082F}"/>
              </a:ext>
            </a:extLst>
          </p:cNvPr>
          <p:cNvSpPr/>
          <p:nvPr/>
        </p:nvSpPr>
        <p:spPr>
          <a:xfrm>
            <a:off x="1902601" y="2779019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786C14E-A4EB-994C-A274-8CE47092E33D}"/>
              </a:ext>
            </a:extLst>
          </p:cNvPr>
          <p:cNvSpPr/>
          <p:nvPr/>
        </p:nvSpPr>
        <p:spPr>
          <a:xfrm>
            <a:off x="1902601" y="3427091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A174DB-4354-1C43-9E52-83CEA03779A6}"/>
              </a:ext>
            </a:extLst>
          </p:cNvPr>
          <p:cNvSpPr/>
          <p:nvPr/>
        </p:nvSpPr>
        <p:spPr>
          <a:xfrm>
            <a:off x="1902601" y="4075163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B84BA8E-3EBF-754F-BFD4-FA4053F849F8}"/>
              </a:ext>
            </a:extLst>
          </p:cNvPr>
          <p:cNvSpPr/>
          <p:nvPr/>
        </p:nvSpPr>
        <p:spPr>
          <a:xfrm>
            <a:off x="1902601" y="4751535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261003-9D23-7A42-AAE0-60EAF5714674}"/>
              </a:ext>
            </a:extLst>
          </p:cNvPr>
          <p:cNvSpPr txBox="1"/>
          <p:nvPr/>
        </p:nvSpPr>
        <p:spPr>
          <a:xfrm>
            <a:off x="1979712" y="2780928"/>
            <a:ext cx="4944368" cy="2326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4" indent="-424145">
              <a:buClr>
                <a:srgbClr val="FFFFFF"/>
              </a:buClr>
              <a:buFont typeface="Helvetica Light"/>
              <a:buAutoNum type="arabicPlain"/>
              <a:tabLst>
                <a:tab pos="433521" algn="l"/>
              </a:tabLst>
            </a:pPr>
            <a:r>
              <a:rPr lang="en-US" sz="2250" spc="-7" dirty="0">
                <a:solidFill>
                  <a:schemeClr val="tx2">
                    <a:lumMod val="75000"/>
                  </a:schemeClr>
                </a:solidFill>
                <a:latin typeface="Helvetica"/>
                <a:cs typeface="Helvetica"/>
              </a:rPr>
              <a:t>Lesson Outline</a:t>
            </a:r>
            <a:endParaRPr sz="2250" dirty="0">
              <a:solidFill>
                <a:schemeClr val="tx2">
                  <a:lumMod val="75000"/>
                </a:schemeClr>
              </a:solidFill>
              <a:latin typeface="Helvetica"/>
              <a:cs typeface="Helvetica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b="1" dirty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Starting Excel VBA</a:t>
            </a:r>
            <a:endParaRPr sz="2250" b="1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b="1" dirty="0">
                <a:solidFill>
                  <a:schemeClr val="tx2">
                    <a:lumMod val="75000"/>
                  </a:schemeClr>
                </a:solidFill>
                <a:latin typeface="Helvetica Light"/>
                <a:cs typeface="Helvetica Light"/>
              </a:rPr>
              <a:t>Writing your first Macro</a:t>
            </a:r>
            <a:endParaRPr sz="2250" b="1" dirty="0">
              <a:solidFill>
                <a:schemeClr val="tx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b="1" dirty="0">
                <a:solidFill>
                  <a:schemeClr val="accent1"/>
                </a:solidFill>
                <a:latin typeface="Helvetica Light"/>
                <a:cs typeface="Helvetica Light"/>
              </a:rPr>
              <a:t>Visual Basic Datatypes</a:t>
            </a:r>
            <a:endParaRPr sz="2250" b="1" dirty="0">
              <a:solidFill>
                <a:schemeClr val="accent1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8470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227D-6DE4-45CF-9802-8DDCE1F7F1F7}" type="slidenum">
              <a:rPr lang="en-GB" altLang="en-US"/>
              <a:pPr/>
              <a:t>51</a:t>
            </a:fld>
            <a:endParaRPr lang="en-GB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96A1AF-AA8F-DD47-AC81-53B8EFB79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76" y="2638425"/>
            <a:ext cx="5503398" cy="310197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87D06A-1904-3142-8A88-42A091A837A7}"/>
              </a:ext>
            </a:extLst>
          </p:cNvPr>
          <p:cNvSpPr/>
          <p:nvPr/>
        </p:nvSpPr>
        <p:spPr>
          <a:xfrm>
            <a:off x="467544" y="5742165"/>
            <a:ext cx="806489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docs.microsoft.com</a:t>
            </a:r>
            <a:r>
              <a:rPr lang="en-US" sz="1500" dirty="0"/>
              <a:t>/</a:t>
            </a:r>
            <a:r>
              <a:rPr lang="en-US" sz="1500" dirty="0" err="1"/>
              <a:t>en</a:t>
            </a:r>
            <a:r>
              <a:rPr lang="en-US" sz="1500" dirty="0"/>
              <a:t>-us/office/</a:t>
            </a:r>
            <a:r>
              <a:rPr lang="en-US" sz="1500" dirty="0" err="1"/>
              <a:t>vba</a:t>
            </a:r>
            <a:r>
              <a:rPr lang="en-US" sz="1500" dirty="0"/>
              <a:t>/language/reference/user-interface-help/data-type-summary</a:t>
            </a:r>
          </a:p>
        </p:txBody>
      </p:sp>
    </p:spTree>
    <p:extLst>
      <p:ext uri="{BB962C8B-B14F-4D97-AF65-F5344CB8AC3E}">
        <p14:creationId xmlns:p14="http://schemas.microsoft.com/office/powerpoint/2010/main" val="33528930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Happy Programming!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52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938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RoadMAP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 dirty="0"/>
              <a:t>Intro to VBA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94BCB-9399-4BEA-BA0E-D088C0F4C83D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6CE69A0-8752-7341-8CF8-B95E9348082F}"/>
              </a:ext>
            </a:extLst>
          </p:cNvPr>
          <p:cNvSpPr/>
          <p:nvPr/>
        </p:nvSpPr>
        <p:spPr>
          <a:xfrm>
            <a:off x="1902601" y="2779019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786C14E-A4EB-994C-A274-8CE47092E33D}"/>
              </a:ext>
            </a:extLst>
          </p:cNvPr>
          <p:cNvSpPr/>
          <p:nvPr/>
        </p:nvSpPr>
        <p:spPr>
          <a:xfrm>
            <a:off x="1902601" y="3427091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A174DB-4354-1C43-9E52-83CEA03779A6}"/>
              </a:ext>
            </a:extLst>
          </p:cNvPr>
          <p:cNvSpPr/>
          <p:nvPr/>
        </p:nvSpPr>
        <p:spPr>
          <a:xfrm>
            <a:off x="1902601" y="4075163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B84BA8E-3EBF-754F-BFD4-FA4053F849F8}"/>
              </a:ext>
            </a:extLst>
          </p:cNvPr>
          <p:cNvSpPr/>
          <p:nvPr/>
        </p:nvSpPr>
        <p:spPr>
          <a:xfrm>
            <a:off x="1902601" y="4751535"/>
            <a:ext cx="331291" cy="331291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261003-9D23-7A42-AAE0-60EAF5714674}"/>
              </a:ext>
            </a:extLst>
          </p:cNvPr>
          <p:cNvSpPr txBox="1"/>
          <p:nvPr/>
        </p:nvSpPr>
        <p:spPr>
          <a:xfrm>
            <a:off x="1979712" y="2780928"/>
            <a:ext cx="4944368" cy="2326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4" indent="-424145">
              <a:buClr>
                <a:srgbClr val="FFFFFF"/>
              </a:buClr>
              <a:buFont typeface="Helvetica Light"/>
              <a:buAutoNum type="arabicPlain"/>
              <a:tabLst>
                <a:tab pos="433521" algn="l"/>
              </a:tabLst>
            </a:pPr>
            <a:r>
              <a:rPr lang="en-US" sz="2250" spc="-7" dirty="0">
                <a:solidFill>
                  <a:schemeClr val="tx2">
                    <a:lumMod val="75000"/>
                  </a:schemeClr>
                </a:solidFill>
                <a:latin typeface="Helvetica"/>
                <a:cs typeface="Helvetica"/>
              </a:rPr>
              <a:t>Lesson Outline</a:t>
            </a:r>
            <a:endParaRPr sz="2250" dirty="0">
              <a:solidFill>
                <a:schemeClr val="tx2">
                  <a:lumMod val="75000"/>
                </a:schemeClr>
              </a:solidFill>
              <a:latin typeface="Helvetica"/>
              <a:cs typeface="Helvetica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b="1" dirty="0">
                <a:solidFill>
                  <a:schemeClr val="accent1"/>
                </a:solidFill>
                <a:latin typeface="Helvetica Light"/>
                <a:cs typeface="Helvetica Light"/>
              </a:rPr>
              <a:t>Starting Excel VBA</a:t>
            </a:r>
            <a:endParaRPr sz="2250" b="1" dirty="0">
              <a:solidFill>
                <a:schemeClr val="accent1"/>
              </a:solidFill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dirty="0">
                <a:latin typeface="Helvetica Light"/>
                <a:cs typeface="Helvetica Light"/>
              </a:rPr>
              <a:t>Writing your first Macro</a:t>
            </a:r>
            <a:endParaRPr sz="2250" dirty="0">
              <a:latin typeface="Helvetica Light"/>
              <a:cs typeface="Helvetica Light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039" dirty="0">
              <a:latin typeface="Times New Roman"/>
              <a:cs typeface="Times New Roman"/>
            </a:endParaRPr>
          </a:p>
          <a:p>
            <a:pPr marL="433074" indent="-424145">
              <a:buClr>
                <a:srgbClr val="FFFFFF"/>
              </a:buClr>
              <a:buAutoNum type="arabicPlain"/>
              <a:tabLst>
                <a:tab pos="433521" algn="l"/>
              </a:tabLst>
            </a:pPr>
            <a:r>
              <a:rPr lang="en-US" sz="2250" dirty="0">
                <a:latin typeface="Helvetica Light"/>
                <a:cs typeface="Helvetica Light"/>
              </a:rPr>
              <a:t>Visual Basic Datatypes</a:t>
            </a:r>
          </a:p>
        </p:txBody>
      </p:sp>
    </p:spTree>
    <p:extLst>
      <p:ext uri="{BB962C8B-B14F-4D97-AF65-F5344CB8AC3E}">
        <p14:creationId xmlns:p14="http://schemas.microsoft.com/office/powerpoint/2010/main" val="7696183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Excel VBA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/>
              <a:t>Visit the highlighted short link, ensure that macro should be enabled on your computer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>
                <a:highlight>
                  <a:srgbClr val="FFFF00"/>
                </a:highlight>
              </a:rPr>
              <a:t>https://</a:t>
            </a:r>
            <a:r>
              <a:rPr lang="en-GB" sz="2000" dirty="0" err="1">
                <a:highlight>
                  <a:srgbClr val="FFFF00"/>
                </a:highlight>
              </a:rPr>
              <a:t>cutt.ly</a:t>
            </a:r>
            <a:r>
              <a:rPr lang="en-GB" sz="2000" dirty="0">
                <a:highlight>
                  <a:srgbClr val="FFFF00"/>
                </a:highlight>
              </a:rPr>
              <a:t>/YknO7pV</a:t>
            </a:r>
          </a:p>
          <a:p>
            <a:r>
              <a:rPr lang="en-GB" sz="2000" dirty="0"/>
              <a:t>https://</a:t>
            </a:r>
            <a:r>
              <a:rPr lang="en-GB" sz="2000" dirty="0" err="1"/>
              <a:t>support.microsoft.com</a:t>
            </a:r>
            <a:r>
              <a:rPr lang="en-GB" sz="2000" dirty="0"/>
              <a:t>/</a:t>
            </a:r>
            <a:r>
              <a:rPr lang="en-GB" sz="2000" dirty="0" err="1"/>
              <a:t>en</a:t>
            </a:r>
            <a:r>
              <a:rPr lang="en-GB" sz="2000" dirty="0"/>
              <a:t>-us/office/quick-start-create-a-macro-741130ca-080d-49f5-9471-1e5fb3d581a8#:~:text=If%20you%20have%20tasks%20in,many%20times%20as%20you%20want.&amp;text=You%20can%20create%20and%20then,to%20the%20cells%20you%20select.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8264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7495" y="964692"/>
            <a:ext cx="6926395" cy="1188720"/>
          </a:xfrm>
        </p:spPr>
        <p:txBody>
          <a:bodyPr/>
          <a:lstStyle/>
          <a:p>
            <a:r>
              <a:rPr lang="en-GB" dirty="0"/>
              <a:t>How to open VBA in Excel </a:t>
            </a:r>
            <a:r>
              <a:rPr lang="en-GB" dirty="0" smtClean="0"/>
              <a:t>? (MAC)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AE1A361-DA79-7A4A-9ABF-EEC3F1D7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30" y="2638425"/>
            <a:ext cx="5342290" cy="31019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06BB13-83D3-EF49-BF5E-25BD0C76E780}"/>
              </a:ext>
            </a:extLst>
          </p:cNvPr>
          <p:cNvSpPr/>
          <p:nvPr/>
        </p:nvSpPr>
        <p:spPr>
          <a:xfrm>
            <a:off x="1771816" y="5740400"/>
            <a:ext cx="593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Options are listed below, Excel Macro’s &amp; Visual Basic Editor</a:t>
            </a:r>
          </a:p>
        </p:txBody>
      </p:sp>
    </p:spTree>
    <p:extLst>
      <p:ext uri="{BB962C8B-B14F-4D97-AF65-F5344CB8AC3E}">
        <p14:creationId xmlns:p14="http://schemas.microsoft.com/office/powerpoint/2010/main" val="157892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77495" y="964692"/>
            <a:ext cx="6926395" cy="1188720"/>
          </a:xfrm>
        </p:spPr>
        <p:txBody>
          <a:bodyPr/>
          <a:lstStyle/>
          <a:p>
            <a:r>
              <a:rPr lang="en-GB" dirty="0"/>
              <a:t>How to open VBA in Excel </a:t>
            </a:r>
            <a:r>
              <a:rPr lang="en-GB" dirty="0" smtClean="0"/>
              <a:t>? (Windows)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en-US"/>
              <a:t>Intro to VBA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74AB-8B6A-44DB-AC14-972AB7744807}" type="slidenum">
              <a:rPr lang="en-GB" altLang="en-US" smtClean="0"/>
              <a:pPr/>
              <a:t>9</a:t>
            </a:fld>
            <a:endParaRPr lang="en-GB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73" y="2288387"/>
            <a:ext cx="6424098" cy="3699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9712" y="3640812"/>
            <a:ext cx="228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on the “File” Tab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4915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{A43E953E-9254-C04E-894F-7262A321B5B4}tf10001120</Template>
  <TotalTime>2953</TotalTime>
  <Words>1457</Words>
  <Application>Microsoft Office PowerPoint</Application>
  <PresentationFormat>On-screen Show (4:3)</PresentationFormat>
  <Paragraphs>322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Gill Sans MT</vt:lpstr>
      <vt:lpstr>Helvetica</vt:lpstr>
      <vt:lpstr>Helvetica Light</vt:lpstr>
      <vt:lpstr>Roboto</vt:lpstr>
      <vt:lpstr>Times New Roman</vt:lpstr>
      <vt:lpstr>Parcel</vt:lpstr>
      <vt:lpstr>PowerPoint Presentation</vt:lpstr>
      <vt:lpstr>RoadMAP</vt:lpstr>
      <vt:lpstr>Lesson Outline</vt:lpstr>
      <vt:lpstr>Lesson Outline</vt:lpstr>
      <vt:lpstr>Lesson Outline</vt:lpstr>
      <vt:lpstr>RoadMAP</vt:lpstr>
      <vt:lpstr>Starting Excel VBA</vt:lpstr>
      <vt:lpstr>How to open VBA in Excel ? (MAC)</vt:lpstr>
      <vt:lpstr>How to open VBA in Excel ? (Windows)</vt:lpstr>
      <vt:lpstr>How to open VBA in Excel ? (Windows)</vt:lpstr>
      <vt:lpstr>How to open VBA in Excel ? (Windows)</vt:lpstr>
      <vt:lpstr>How to open VBA in Excel ? (Windows)</vt:lpstr>
      <vt:lpstr>How to open VBA in Excel ? (Windows)</vt:lpstr>
      <vt:lpstr>Starting Excel VBA</vt:lpstr>
      <vt:lpstr>Starting Excel VBA</vt:lpstr>
      <vt:lpstr>Starting Excel VBA</vt:lpstr>
      <vt:lpstr>RoadMAP</vt:lpstr>
      <vt:lpstr>Writing Your First Macro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PowerPoint Presentation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Writing Your First Macro (Learning Basics)</vt:lpstr>
      <vt:lpstr>PowerPoint Presentation</vt:lpstr>
      <vt:lpstr>Writing Your First Macro (Learning Basics)</vt:lpstr>
      <vt:lpstr>Writing Your First Macro (Learning Basics)</vt:lpstr>
      <vt:lpstr>PowerPoint Presentation</vt:lpstr>
      <vt:lpstr>PowerPoint Presentation</vt:lpstr>
      <vt:lpstr>Writing Your First Macro (Learning Basics)</vt:lpstr>
      <vt:lpstr>Writing Your First Macro (Learning Basics)</vt:lpstr>
      <vt:lpstr>RoadMAP</vt:lpstr>
      <vt:lpstr>Data Types</vt:lpstr>
      <vt:lpstr>Happy Programming!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VBA Programming</dc:title>
  <dc:subject/>
  <dc:creator/>
  <cp:keywords/>
  <dc:description/>
  <cp:lastModifiedBy>Sayyid</cp:lastModifiedBy>
  <cp:revision>150</cp:revision>
  <dcterms:created xsi:type="dcterms:W3CDTF">2004-08-19T14:27:14Z</dcterms:created>
  <dcterms:modified xsi:type="dcterms:W3CDTF">2021-02-23T15:27:11Z</dcterms:modified>
  <cp:category/>
</cp:coreProperties>
</file>